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5"/>
  </p:notesMasterIdLst>
  <p:sldIdLst>
    <p:sldId id="413" r:id="rId2"/>
    <p:sldId id="390" r:id="rId3"/>
    <p:sldId id="415" r:id="rId4"/>
    <p:sldId id="416" r:id="rId5"/>
    <p:sldId id="417" r:id="rId6"/>
    <p:sldId id="418" r:id="rId7"/>
    <p:sldId id="419" r:id="rId8"/>
    <p:sldId id="420" r:id="rId9"/>
    <p:sldId id="421" r:id="rId10"/>
    <p:sldId id="422" r:id="rId11"/>
    <p:sldId id="423" r:id="rId12"/>
    <p:sldId id="409" r:id="rId13"/>
    <p:sldId id="414" r:id="rId1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gray"/>
  <p:clrMru>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0747" autoAdjust="0"/>
    <p:restoredTop sz="90793" autoAdjust="0"/>
  </p:normalViewPr>
  <p:slideViewPr>
    <p:cSldViewPr>
      <p:cViewPr varScale="1">
        <p:scale>
          <a:sx n="221" d="100"/>
          <a:sy n="221" d="100"/>
        </p:scale>
        <p:origin x="-112" y="-424"/>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6/2/16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0" y="571499"/>
            <a:ext cx="6248400" cy="351472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48938"/>
          </a:xfrm>
          <a:prstGeom prst="rect">
            <a:avLst/>
          </a:prstGeom>
          <a:noFill/>
          <a:ln w="9525">
            <a:noFill/>
            <a:miter lim="800000"/>
            <a:headEnd/>
            <a:tailEnd/>
          </a:ln>
        </p:spPr>
        <p:txBody>
          <a:bodyPr wrap="square">
            <a:prstTxWarp prst="textNoShape">
              <a:avLst/>
            </a:prstTxWarp>
            <a:spAutoFit/>
          </a:bodyPr>
          <a:lstStyle/>
          <a:p>
            <a:pPr marL="609600" indent="-609600">
              <a:lnSpc>
                <a:spcPct val="115000"/>
              </a:lnSpc>
              <a:spcAft>
                <a:spcPts val="0"/>
              </a:spcAft>
              <a:tabLst>
                <a:tab pos="127000" algn="r"/>
                <a:tab pos="254000" algn="l"/>
              </a:tabLst>
            </a:pPr>
            <a:r>
              <a:rPr lang="en-US" sz="3200" b="1" baseline="30000" dirty="0" smtClean="0">
                <a:solidFill>
                  <a:srgbClr val="FFFFFF"/>
                </a:solidFill>
                <a:latin typeface="Times New Roman"/>
                <a:ea typeface="Cambria"/>
                <a:cs typeface="Times New Roman"/>
              </a:rPr>
              <a:t>13 </a:t>
            </a:r>
            <a:r>
              <a:rPr lang="en-US" sz="3200" dirty="0" smtClean="0">
                <a:solidFill>
                  <a:srgbClr val="FFFFFF"/>
                </a:solidFill>
                <a:latin typeface="Times New Roman"/>
                <a:ea typeface="Cambria"/>
                <a:cs typeface="Times New Roman"/>
              </a:rPr>
              <a:t>	“Their throat is an open grave; </a:t>
            </a:r>
          </a:p>
          <a:p>
            <a:pPr marL="609600" indent="-203200">
              <a:lnSpc>
                <a:spcPct val="115000"/>
              </a:lnSpc>
              <a:spcAft>
                <a:spcPts val="0"/>
              </a:spcAft>
            </a:pPr>
            <a:r>
              <a:rPr lang="en-US" sz="3200" dirty="0" smtClean="0">
                <a:solidFill>
                  <a:srgbClr val="FFFFFF"/>
                </a:solidFill>
                <a:latin typeface="Times New Roman"/>
                <a:ea typeface="Cambria"/>
                <a:cs typeface="Times New Roman"/>
              </a:rPr>
              <a:t>they use their tongues to deceive.” </a:t>
            </a:r>
          </a:p>
          <a:p>
            <a:pPr marL="609600" indent="-609600">
              <a:lnSpc>
                <a:spcPct val="115000"/>
              </a:lnSpc>
              <a:spcAft>
                <a:spcPts val="0"/>
              </a:spcAft>
              <a:tabLst>
                <a:tab pos="127000" algn="r"/>
                <a:tab pos="254000" algn="l"/>
              </a:tabLst>
            </a:pPr>
            <a:r>
              <a:rPr lang="en-US" sz="3200" dirty="0" smtClean="0">
                <a:solidFill>
                  <a:srgbClr val="FFFFFF"/>
                </a:solidFill>
                <a:latin typeface="Times New Roman"/>
                <a:ea typeface="Cambria"/>
                <a:cs typeface="Times New Roman"/>
              </a:rPr>
              <a:t>		“The venom of asps is under their lips.” </a:t>
            </a:r>
          </a:p>
          <a:p>
            <a:pPr marL="609600" indent="-609600">
              <a:lnSpc>
                <a:spcPct val="115000"/>
              </a:lnSpc>
              <a:spcAft>
                <a:spcPts val="0"/>
              </a:spcAft>
              <a:tabLst>
                <a:tab pos="127000" algn="r"/>
                <a:tab pos="406400" algn="l"/>
              </a:tabLst>
            </a:pPr>
            <a:r>
              <a:rPr lang="en-US" sz="3200" dirty="0" smtClean="0">
                <a:solidFill>
                  <a:srgbClr val="FFFFFF"/>
                </a:solidFill>
                <a:latin typeface="Times New Roman"/>
                <a:ea typeface="Cambria"/>
                <a:cs typeface="Times New Roman"/>
              </a:rPr>
              <a:t>	</a:t>
            </a:r>
            <a:r>
              <a:rPr lang="en-US" sz="3200" b="1" baseline="30000" dirty="0" smtClean="0">
                <a:solidFill>
                  <a:srgbClr val="FFFFFF"/>
                </a:solidFill>
                <a:latin typeface="Times New Roman"/>
                <a:ea typeface="Cambria"/>
                <a:cs typeface="Times New Roman"/>
              </a:rPr>
              <a:t>14 </a:t>
            </a:r>
            <a:r>
              <a:rPr lang="en-US" sz="3200" dirty="0" smtClean="0">
                <a:solidFill>
                  <a:srgbClr val="FFFFFF"/>
                </a:solidFill>
                <a:latin typeface="Times New Roman"/>
                <a:ea typeface="Cambria"/>
                <a:cs typeface="Times New Roman"/>
              </a:rPr>
              <a:t>	“Their mouth is full of curses and bitterness.” </a:t>
            </a:r>
          </a:p>
          <a:p>
            <a:pPr marL="609600" indent="-609600">
              <a:lnSpc>
                <a:spcPct val="115000"/>
              </a:lnSpc>
              <a:spcAft>
                <a:spcPts val="0"/>
              </a:spcAft>
              <a:tabLst>
                <a:tab pos="127000" algn="r"/>
                <a:tab pos="254000" algn="l"/>
              </a:tabLst>
            </a:pPr>
            <a:r>
              <a:rPr lang="en-US" sz="3200" dirty="0" smtClean="0">
                <a:solidFill>
                  <a:srgbClr val="FFFFFF"/>
                </a:solidFill>
                <a:latin typeface="Times New Roman"/>
                <a:ea typeface="Cambria"/>
                <a:cs typeface="Times New Roman"/>
              </a:rPr>
              <a:t>	</a:t>
            </a:r>
            <a:r>
              <a:rPr lang="en-US" sz="3200" b="1" baseline="30000" dirty="0" smtClean="0">
                <a:solidFill>
                  <a:srgbClr val="FFFFFF"/>
                </a:solidFill>
                <a:latin typeface="Times New Roman"/>
                <a:ea typeface="Cambria"/>
                <a:cs typeface="Times New Roman"/>
              </a:rPr>
              <a:t>15 </a:t>
            </a:r>
            <a:r>
              <a:rPr lang="en-US" sz="3200" dirty="0" smtClean="0">
                <a:solidFill>
                  <a:srgbClr val="FFFFFF"/>
                </a:solidFill>
                <a:latin typeface="Times New Roman"/>
                <a:ea typeface="Cambria"/>
                <a:cs typeface="Times New Roman"/>
              </a:rPr>
              <a:t>	“Their feet are swift to shed blood; </a:t>
            </a:r>
          </a:p>
          <a:p>
            <a:pPr marL="609600" indent="-609600">
              <a:lnSpc>
                <a:spcPct val="115000"/>
              </a:lnSpc>
              <a:spcAft>
                <a:spcPts val="0"/>
              </a:spcAft>
              <a:tabLst>
                <a:tab pos="127000" algn="r"/>
                <a:tab pos="406400" algn="l"/>
              </a:tabLst>
            </a:pPr>
            <a:r>
              <a:rPr lang="en-US" sz="3200" dirty="0" smtClean="0">
                <a:solidFill>
                  <a:srgbClr val="FFFFFF"/>
                </a:solidFill>
                <a:latin typeface="Times New Roman"/>
                <a:ea typeface="Cambria"/>
                <a:cs typeface="Times New Roman"/>
              </a:rPr>
              <a:t>	</a:t>
            </a:r>
            <a:r>
              <a:rPr lang="en-US" sz="3200" b="1" baseline="30000" dirty="0" smtClean="0">
                <a:solidFill>
                  <a:srgbClr val="FFFFFF"/>
                </a:solidFill>
                <a:latin typeface="Times New Roman"/>
                <a:ea typeface="Cambria"/>
                <a:cs typeface="Times New Roman"/>
              </a:rPr>
              <a:t>16 </a:t>
            </a:r>
            <a:r>
              <a:rPr lang="en-US" sz="3200" dirty="0" smtClean="0">
                <a:solidFill>
                  <a:srgbClr val="FFFFFF"/>
                </a:solidFill>
                <a:latin typeface="Times New Roman"/>
                <a:ea typeface="Cambria"/>
                <a:cs typeface="Times New Roman"/>
              </a:rPr>
              <a:t>	in their paths are ruin and misery, </a:t>
            </a:r>
          </a:p>
          <a:p>
            <a:pPr marL="609600" indent="-609600">
              <a:lnSpc>
                <a:spcPct val="115000"/>
              </a:lnSpc>
              <a:spcAft>
                <a:spcPts val="0"/>
              </a:spcAft>
              <a:tabLst>
                <a:tab pos="127000" algn="r"/>
                <a:tab pos="254000" algn="l"/>
              </a:tabLst>
            </a:pPr>
            <a:r>
              <a:rPr lang="en-US" sz="3200" dirty="0" smtClean="0">
                <a:solidFill>
                  <a:srgbClr val="FFFFFF"/>
                </a:solidFill>
                <a:latin typeface="Times New Roman"/>
                <a:ea typeface="Cambria"/>
                <a:cs typeface="Times New Roman"/>
              </a:rPr>
              <a:t>	</a:t>
            </a:r>
            <a:r>
              <a:rPr lang="en-US" sz="3200" b="1" baseline="30000" dirty="0" smtClean="0">
                <a:solidFill>
                  <a:srgbClr val="FFFFFF"/>
                </a:solidFill>
                <a:latin typeface="Times New Roman"/>
                <a:ea typeface="Cambria"/>
                <a:cs typeface="Times New Roman"/>
              </a:rPr>
              <a:t>17 </a:t>
            </a:r>
            <a:r>
              <a:rPr lang="en-US" sz="3200" dirty="0" smtClean="0">
                <a:solidFill>
                  <a:srgbClr val="FFFFFF"/>
                </a:solidFill>
                <a:latin typeface="Times New Roman"/>
                <a:ea typeface="Cambria"/>
                <a:cs typeface="Times New Roman"/>
              </a:rPr>
              <a:t>	and the way of peace they have not known.” </a:t>
            </a:r>
          </a:p>
          <a:p>
            <a:r>
              <a:rPr lang="en-US" sz="3200" dirty="0" smtClean="0">
                <a:solidFill>
                  <a:srgbClr val="FFFFFF"/>
                </a:solidFill>
                <a:latin typeface="Times New Roman"/>
                <a:ea typeface="Cambria"/>
                <a:cs typeface="Times New Roman"/>
              </a:rPr>
              <a:t>	</a:t>
            </a:r>
            <a:r>
              <a:rPr lang="en-US" sz="3200" b="1" baseline="30000" dirty="0" smtClean="0">
                <a:solidFill>
                  <a:srgbClr val="FFFFFF"/>
                </a:solidFill>
                <a:latin typeface="Times New Roman"/>
                <a:ea typeface="Cambria"/>
                <a:cs typeface="Times New Roman"/>
              </a:rPr>
              <a:t>18 </a:t>
            </a:r>
            <a:r>
              <a:rPr lang="en-US" sz="3200" dirty="0" smtClean="0">
                <a:solidFill>
                  <a:srgbClr val="FFFFFF"/>
                </a:solidFill>
                <a:latin typeface="Times New Roman"/>
                <a:ea typeface="Cambria"/>
                <a:cs typeface="Times New Roman"/>
              </a:rPr>
              <a:t>	“There is no fear of God before their eyes.”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046988"/>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200" b="1" baseline="30000" dirty="0" smtClean="0">
                <a:solidFill>
                  <a:srgbClr val="FFFFFF"/>
                </a:solidFill>
                <a:latin typeface="Times New Roman"/>
                <a:ea typeface="Cambria"/>
                <a:cs typeface="Times New Roman"/>
              </a:rPr>
              <a:t>19 </a:t>
            </a:r>
            <a:r>
              <a:rPr lang="en-US" sz="3200" dirty="0" smtClean="0">
                <a:solidFill>
                  <a:srgbClr val="FFFFFF"/>
                </a:solidFill>
                <a:latin typeface="Times New Roman"/>
                <a:ea typeface="Cambria"/>
                <a:cs typeface="Times New Roman"/>
              </a:rPr>
              <a:t>Now we know that whatever the law says it speaks to those who are under the law, so that every mouth may be stopped, and the whole world may be held accountable to God. </a:t>
            </a:r>
            <a:r>
              <a:rPr lang="en-US" sz="3200" b="1" baseline="30000" dirty="0" smtClean="0">
                <a:solidFill>
                  <a:srgbClr val="FFFFFF"/>
                </a:solidFill>
                <a:latin typeface="Times New Roman"/>
                <a:ea typeface="Cambria"/>
                <a:cs typeface="Times New Roman"/>
              </a:rPr>
              <a:t>20 </a:t>
            </a:r>
            <a:r>
              <a:rPr lang="en-US" sz="3200" dirty="0" smtClean="0">
                <a:solidFill>
                  <a:srgbClr val="FFFFFF"/>
                </a:solidFill>
                <a:latin typeface="Times New Roman"/>
                <a:ea typeface="Cambria"/>
                <a:cs typeface="Times New Roman"/>
              </a:rPr>
              <a:t>For by works of the law no human being will be justified in his sight, since through the law comes knowledge of sin.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76200" y="0"/>
            <a:ext cx="9067800" cy="400110"/>
          </a:xfrm>
          <a:prstGeom prst="rect">
            <a:avLst/>
          </a:prstGeom>
          <a:noFill/>
        </p:spPr>
        <p:txBody>
          <a:bodyPr wrap="square" rtlCol="0">
            <a:spAutoFit/>
          </a:bodyPr>
          <a:lstStyle/>
          <a:p>
            <a:r>
              <a:rPr lang="en-US" sz="2000" dirty="0" smtClean="0">
                <a:solidFill>
                  <a:srgbClr val="FFFF00"/>
                </a:solidFill>
              </a:rPr>
              <a:t>The Jews felt they were immune from judgment for 2 reasons:</a:t>
            </a:r>
            <a:endParaRPr lang="en-US" sz="2000" dirty="0">
              <a:solidFill>
                <a:srgbClr val="FFFF00"/>
              </a:solidFill>
            </a:endParaRPr>
          </a:p>
        </p:txBody>
      </p:sp>
      <p:sp>
        <p:nvSpPr>
          <p:cNvPr id="5" name="TextBox 4"/>
          <p:cNvSpPr txBox="1"/>
          <p:nvPr/>
        </p:nvSpPr>
        <p:spPr>
          <a:xfrm>
            <a:off x="0" y="342900"/>
            <a:ext cx="9144000" cy="800219"/>
          </a:xfrm>
          <a:prstGeom prst="rect">
            <a:avLst/>
          </a:prstGeom>
          <a:noFill/>
        </p:spPr>
        <p:txBody>
          <a:bodyPr wrap="square" rtlCol="0">
            <a:spAutoFit/>
          </a:bodyPr>
          <a:lstStyle/>
          <a:p>
            <a:pPr marL="457200" indent="-457200">
              <a:buFont typeface="+mj-lt"/>
              <a:buAutoNum type="arabicPeriod"/>
            </a:pPr>
            <a:r>
              <a:rPr lang="en-US" sz="2300" dirty="0" smtClean="0">
                <a:solidFill>
                  <a:srgbClr val="FFFF00"/>
                </a:solidFill>
                <a:latin typeface="Times New Roman"/>
                <a:cs typeface="Times New Roman"/>
              </a:rPr>
              <a:t>They were God’s chosen people</a:t>
            </a:r>
          </a:p>
          <a:p>
            <a:pPr marL="457200" indent="-457200">
              <a:buFont typeface="+mj-lt"/>
              <a:buAutoNum type="arabicPeriod"/>
            </a:pPr>
            <a:r>
              <a:rPr lang="en-US" sz="2300" dirty="0" smtClean="0">
                <a:solidFill>
                  <a:srgbClr val="FFFF00"/>
                </a:solidFill>
                <a:latin typeface="Times New Roman"/>
                <a:cs typeface="Times New Roman"/>
              </a:rPr>
              <a:t>They had God’s Law (which helped them to know right from wrong)0</a:t>
            </a:r>
            <a:endParaRPr lang="en-US" sz="2300" dirty="0" smtClean="0">
              <a:solidFill>
                <a:srgbClr val="FFFF00"/>
              </a:solidFill>
              <a:latin typeface="Times New Roman"/>
              <a:cs typeface="Times New Roman"/>
            </a:endParaRPr>
          </a:p>
        </p:txBody>
      </p:sp>
      <p:sp>
        <p:nvSpPr>
          <p:cNvPr id="6" name="TextBox 5"/>
          <p:cNvSpPr txBox="1"/>
          <p:nvPr/>
        </p:nvSpPr>
        <p:spPr>
          <a:xfrm>
            <a:off x="0" y="1104900"/>
            <a:ext cx="9129514" cy="461665"/>
          </a:xfrm>
          <a:prstGeom prst="rect">
            <a:avLst/>
          </a:prstGeom>
          <a:noFill/>
          <a:ln>
            <a:solidFill>
              <a:schemeClr val="bg1"/>
            </a:solidFill>
          </a:ln>
        </p:spPr>
        <p:txBody>
          <a:bodyPr wrap="square" rtlCol="0">
            <a:spAutoFit/>
          </a:bodyPr>
          <a:lstStyle/>
          <a:p>
            <a:pPr algn="ctr"/>
            <a:r>
              <a:rPr lang="en-US" sz="2400" dirty="0" smtClean="0">
                <a:solidFill>
                  <a:schemeClr val="bg1"/>
                </a:solidFill>
                <a:latin typeface="Times New Roman"/>
                <a:cs typeface="Times New Roman"/>
              </a:rPr>
              <a:t>But the Problem isn’t in the knowing – it’s in the doing</a:t>
            </a:r>
            <a:endParaRPr lang="en-US" sz="2400" dirty="0">
              <a:solidFill>
                <a:schemeClr val="bg1"/>
              </a:solidFill>
              <a:latin typeface="Times New Roman"/>
              <a:cs typeface="Times New Roman"/>
            </a:endParaRPr>
          </a:p>
        </p:txBody>
      </p:sp>
      <p:sp>
        <p:nvSpPr>
          <p:cNvPr id="7" name="TextBox 6"/>
          <p:cNvSpPr txBox="1"/>
          <p:nvPr/>
        </p:nvSpPr>
        <p:spPr>
          <a:xfrm>
            <a:off x="0" y="1562100"/>
            <a:ext cx="9144000" cy="446276"/>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When God’s people do evil, it </a:t>
            </a:r>
            <a:r>
              <a:rPr lang="en-US" sz="2300" dirty="0" err="1" smtClean="0">
                <a:solidFill>
                  <a:srgbClr val="FFFF00"/>
                </a:solidFill>
                <a:latin typeface="Times New Roman"/>
                <a:cs typeface="Times New Roman"/>
              </a:rPr>
              <a:t>dishonours</a:t>
            </a:r>
            <a:r>
              <a:rPr lang="en-US" sz="2300" dirty="0" smtClean="0">
                <a:solidFill>
                  <a:srgbClr val="FFFF00"/>
                </a:solidFill>
                <a:latin typeface="Times New Roman"/>
                <a:cs typeface="Times New Roman"/>
              </a:rPr>
              <a:t> God</a:t>
            </a:r>
          </a:p>
        </p:txBody>
      </p:sp>
      <p:sp>
        <p:nvSpPr>
          <p:cNvPr id="8" name="TextBox 7"/>
          <p:cNvSpPr txBox="1"/>
          <p:nvPr/>
        </p:nvSpPr>
        <p:spPr>
          <a:xfrm>
            <a:off x="0" y="1943100"/>
            <a:ext cx="9144000" cy="400110"/>
          </a:xfrm>
          <a:prstGeom prst="rect">
            <a:avLst/>
          </a:prstGeom>
          <a:noFill/>
        </p:spPr>
        <p:txBody>
          <a:bodyPr wrap="square" rtlCol="0">
            <a:spAutoFit/>
          </a:bodyPr>
          <a:lstStyle/>
          <a:p>
            <a:r>
              <a:rPr lang="en-US" sz="2000" dirty="0" smtClean="0">
                <a:solidFill>
                  <a:srgbClr val="FFFFFF"/>
                </a:solidFill>
              </a:rPr>
              <a:t>Empty religion :</a:t>
            </a:r>
            <a:endParaRPr lang="en-US" sz="2000" dirty="0">
              <a:solidFill>
                <a:srgbClr val="FFFFFF"/>
              </a:solidFill>
            </a:endParaRPr>
          </a:p>
        </p:txBody>
      </p:sp>
      <p:sp>
        <p:nvSpPr>
          <p:cNvPr id="12" name="TextBox 11"/>
          <p:cNvSpPr txBox="1"/>
          <p:nvPr/>
        </p:nvSpPr>
        <p:spPr>
          <a:xfrm>
            <a:off x="1828800" y="1943100"/>
            <a:ext cx="7315200" cy="1154162"/>
          </a:xfrm>
          <a:prstGeom prst="rect">
            <a:avLst/>
          </a:prstGeom>
          <a:noFill/>
        </p:spPr>
        <p:txBody>
          <a:bodyPr wrap="square" rtlCol="0">
            <a:spAutoFit/>
          </a:bodyPr>
          <a:lstStyle/>
          <a:p>
            <a:pPr marL="357188" indent="-357188">
              <a:buFont typeface="Arial"/>
              <a:buChar char="•"/>
            </a:pPr>
            <a:r>
              <a:rPr lang="en-US" sz="2300" dirty="0" smtClean="0">
                <a:solidFill>
                  <a:srgbClr val="FFFFFF"/>
                </a:solidFill>
                <a:latin typeface="Times New Roman"/>
                <a:cs typeface="Times New Roman"/>
              </a:rPr>
              <a:t>does not exempt us from judgment</a:t>
            </a:r>
          </a:p>
          <a:p>
            <a:pPr marL="357188" indent="-357188">
              <a:buFont typeface="Arial"/>
              <a:buChar char="•"/>
            </a:pPr>
            <a:r>
              <a:rPr lang="en-US" sz="2300" dirty="0" smtClean="0">
                <a:solidFill>
                  <a:srgbClr val="FFFFFF"/>
                </a:solidFill>
                <a:latin typeface="Times New Roman"/>
                <a:cs typeface="Times New Roman"/>
              </a:rPr>
              <a:t>It’s not about what we show on the outside – it’s what’s happening in our heart</a:t>
            </a:r>
            <a:endParaRPr lang="en-US" sz="2300" dirty="0" smtClean="0">
              <a:solidFill>
                <a:srgbClr val="FFFFFF"/>
              </a:solidFill>
              <a:latin typeface="Times New Roman"/>
              <a:cs typeface="Times New Roman"/>
            </a:endParaRPr>
          </a:p>
        </p:txBody>
      </p:sp>
      <p:sp>
        <p:nvSpPr>
          <p:cNvPr id="13" name="TextBox 12"/>
          <p:cNvSpPr txBox="1"/>
          <p:nvPr/>
        </p:nvSpPr>
        <p:spPr>
          <a:xfrm>
            <a:off x="0" y="3009900"/>
            <a:ext cx="9144000" cy="800219"/>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The Jews were </a:t>
            </a:r>
            <a:r>
              <a:rPr lang="en-US" sz="2300" dirty="0" smtClean="0">
                <a:solidFill>
                  <a:srgbClr val="FFFF00"/>
                </a:solidFill>
                <a:latin typeface="Times New Roman"/>
                <a:cs typeface="Times New Roman"/>
              </a:rPr>
              <a:t>entrusted with the oracles of God </a:t>
            </a:r>
          </a:p>
          <a:p>
            <a:pPr marL="357188" indent="-357188">
              <a:buFont typeface="Arial"/>
              <a:buChar char="•"/>
            </a:pPr>
            <a:r>
              <a:rPr lang="en-US" sz="2300" dirty="0" smtClean="0">
                <a:solidFill>
                  <a:srgbClr val="FFFF00"/>
                </a:solidFill>
                <a:latin typeface="Times New Roman"/>
                <a:cs typeface="Times New Roman"/>
              </a:rPr>
              <a:t>The Law (Old Testament) </a:t>
            </a:r>
            <a:r>
              <a:rPr lang="en-US" sz="2200" dirty="0" smtClean="0">
                <a:solidFill>
                  <a:srgbClr val="FFFF00"/>
                </a:solidFill>
                <a:latin typeface="Times New Roman"/>
                <a:cs typeface="Times New Roman"/>
              </a:rPr>
              <a:t>“</a:t>
            </a:r>
            <a:r>
              <a:rPr lang="en-US" sz="2200" dirty="0" smtClean="0">
                <a:solidFill>
                  <a:srgbClr val="FFFF00"/>
                </a:solidFill>
                <a:latin typeface="Comic Sans MS"/>
                <a:cs typeface="Comic Sans MS"/>
              </a:rPr>
              <a:t>the embodiment of knowledge and truth</a:t>
            </a:r>
            <a:r>
              <a:rPr lang="en-US" sz="2200" dirty="0" smtClean="0">
                <a:solidFill>
                  <a:srgbClr val="FFFF00"/>
                </a:solidFill>
                <a:latin typeface="Times New Roman"/>
                <a:cs typeface="Times New Roman"/>
              </a:rPr>
              <a:t>”</a:t>
            </a:r>
          </a:p>
        </p:txBody>
      </p:sp>
      <p:sp>
        <p:nvSpPr>
          <p:cNvPr id="14" name="TextBox 13"/>
          <p:cNvSpPr txBox="1"/>
          <p:nvPr/>
        </p:nvSpPr>
        <p:spPr>
          <a:xfrm>
            <a:off x="14486" y="3771900"/>
            <a:ext cx="9129514" cy="830997"/>
          </a:xfrm>
          <a:prstGeom prst="rect">
            <a:avLst/>
          </a:prstGeom>
          <a:noFill/>
          <a:ln>
            <a:noFill/>
          </a:ln>
        </p:spPr>
        <p:txBody>
          <a:bodyPr wrap="square" rtlCol="0">
            <a:spAutoFit/>
          </a:bodyPr>
          <a:lstStyle/>
          <a:p>
            <a:pPr algn="ctr"/>
            <a:r>
              <a:rPr lang="en-US" sz="2400" dirty="0" smtClean="0">
                <a:solidFill>
                  <a:schemeClr val="bg1"/>
                </a:solidFill>
                <a:latin typeface="Times New Roman"/>
                <a:cs typeface="Times New Roman"/>
              </a:rPr>
              <a:t>God is always faithful to His covenant.  </a:t>
            </a:r>
            <a:r>
              <a:rPr lang="en-US" sz="2400" dirty="0" smtClean="0">
                <a:solidFill>
                  <a:schemeClr val="bg1"/>
                </a:solidFill>
                <a:latin typeface="Times New Roman"/>
                <a:cs typeface="Times New Roman"/>
              </a:rPr>
              <a:t>He promised that when Israel rejected Him, He would punish them. (This is part of His covenant)</a:t>
            </a:r>
            <a:endParaRPr lang="en-US" sz="2400" dirty="0">
              <a:solidFill>
                <a:schemeClr val="bg1"/>
              </a:solidFill>
              <a:latin typeface="Times New Roman"/>
              <a:cs typeface="Times New Roman"/>
            </a:endParaRPr>
          </a:p>
        </p:txBody>
      </p:sp>
      <p:sp>
        <p:nvSpPr>
          <p:cNvPr id="15" name="TextBox 14"/>
          <p:cNvSpPr txBox="1"/>
          <p:nvPr/>
        </p:nvSpPr>
        <p:spPr>
          <a:xfrm>
            <a:off x="0" y="4533900"/>
            <a:ext cx="9144000" cy="1154162"/>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But they only wanted to claim the blessings</a:t>
            </a:r>
          </a:p>
          <a:p>
            <a:pPr marL="357188" indent="-357188">
              <a:buFont typeface="Arial"/>
              <a:buChar char="•"/>
            </a:pPr>
            <a:r>
              <a:rPr lang="en-US" sz="2300" dirty="0" smtClean="0">
                <a:solidFill>
                  <a:srgbClr val="FFFF00"/>
                </a:solidFill>
                <a:latin typeface="Times New Roman"/>
                <a:cs typeface="Times New Roman"/>
              </a:rPr>
              <a:t>Christians can be in danger of becoming like the Jews.  We claim the blessings, but shirk our responsibilities under the New Covenant</a:t>
            </a:r>
            <a:endParaRPr lang="en-US" sz="2200" dirty="0" smtClean="0">
              <a:solidFill>
                <a:srgbClr val="FFFF00"/>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build="p"/>
      <p:bldP spid="8" grpId="0"/>
      <p:bldP spid="12" grpId="0" build="p"/>
      <p:bldP spid="13" grpId="0"/>
      <p:bldP spid="14" grpId="0"/>
      <p:bldP spid="15"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0" y="0"/>
            <a:ext cx="9144000" cy="830997"/>
          </a:xfrm>
          <a:prstGeom prst="rect">
            <a:avLst/>
          </a:prstGeom>
          <a:noFill/>
        </p:spPr>
        <p:txBody>
          <a:bodyPr wrap="square" rtlCol="0">
            <a:spAutoFit/>
          </a:bodyPr>
          <a:lstStyle/>
          <a:p>
            <a:pPr algn="ctr"/>
            <a:r>
              <a:rPr lang="en-US" sz="2400" dirty="0" smtClean="0">
                <a:solidFill>
                  <a:srgbClr val="FFFF00"/>
                </a:solidFill>
              </a:rPr>
              <a:t>Why can’t I make myself righteous?</a:t>
            </a:r>
          </a:p>
          <a:p>
            <a:pPr algn="ctr"/>
            <a:r>
              <a:rPr lang="en-US" sz="2400" dirty="0" smtClean="0">
                <a:solidFill>
                  <a:srgbClr val="FFFF00"/>
                </a:solidFill>
              </a:rPr>
              <a:t>Why, on the “Day of Wrath”, will I be found “unrighteous”?</a:t>
            </a:r>
            <a:endParaRPr lang="en-US" sz="2400" dirty="0">
              <a:solidFill>
                <a:srgbClr val="FFFF00"/>
              </a:solidFill>
            </a:endParaRPr>
          </a:p>
        </p:txBody>
      </p:sp>
      <p:sp>
        <p:nvSpPr>
          <p:cNvPr id="11" name="TextBox 10"/>
          <p:cNvSpPr txBox="1"/>
          <p:nvPr/>
        </p:nvSpPr>
        <p:spPr>
          <a:xfrm>
            <a:off x="457200" y="1409700"/>
            <a:ext cx="8686800" cy="1154162"/>
          </a:xfrm>
          <a:prstGeom prst="rect">
            <a:avLst/>
          </a:prstGeom>
          <a:noFill/>
        </p:spPr>
        <p:txBody>
          <a:bodyPr wrap="square" rtlCol="0">
            <a:spAutoFit/>
          </a:bodyPr>
          <a:lstStyle/>
          <a:p>
            <a:pPr marL="357188" indent="-357188">
              <a:buFont typeface="Arial"/>
              <a:buChar char="•"/>
            </a:pPr>
            <a:r>
              <a:rPr lang="en-US" sz="2300" dirty="0" smtClean="0">
                <a:solidFill>
                  <a:srgbClr val="FFFFFF"/>
                </a:solidFill>
                <a:latin typeface="Times New Roman"/>
                <a:cs typeface="Times New Roman"/>
              </a:rPr>
              <a:t>Sin rules us </a:t>
            </a:r>
          </a:p>
          <a:p>
            <a:pPr marL="357188" indent="-357188">
              <a:buFont typeface="Arial"/>
              <a:buChar char="•"/>
            </a:pPr>
            <a:r>
              <a:rPr lang="en-US" sz="2300" dirty="0" smtClean="0">
                <a:solidFill>
                  <a:srgbClr val="FFFFFF"/>
                </a:solidFill>
                <a:latin typeface="Times New Roman"/>
                <a:cs typeface="Times New Roman"/>
              </a:rPr>
              <a:t>it reigns in our life</a:t>
            </a:r>
          </a:p>
          <a:p>
            <a:pPr marL="357188" indent="-357188">
              <a:buFont typeface="Arial"/>
              <a:buChar char="•"/>
            </a:pPr>
            <a:r>
              <a:rPr lang="en-US" sz="2300" dirty="0" smtClean="0">
                <a:solidFill>
                  <a:srgbClr val="FFFFFF"/>
                </a:solidFill>
                <a:latin typeface="Times New Roman"/>
                <a:cs typeface="Times New Roman"/>
              </a:rPr>
              <a:t>it controls us</a:t>
            </a:r>
            <a:endParaRPr lang="en-US" sz="2300" dirty="0" smtClean="0">
              <a:solidFill>
                <a:srgbClr val="FFFFFF"/>
              </a:solidFill>
              <a:latin typeface="Times New Roman"/>
              <a:cs typeface="Times New Roman"/>
            </a:endParaRPr>
          </a:p>
        </p:txBody>
      </p:sp>
      <p:sp>
        <p:nvSpPr>
          <p:cNvPr id="12" name="TextBox 11"/>
          <p:cNvSpPr txBox="1"/>
          <p:nvPr/>
        </p:nvSpPr>
        <p:spPr>
          <a:xfrm>
            <a:off x="0" y="1028700"/>
            <a:ext cx="9144000" cy="461665"/>
          </a:xfrm>
          <a:prstGeom prst="rect">
            <a:avLst/>
          </a:prstGeom>
          <a:noFill/>
        </p:spPr>
        <p:txBody>
          <a:bodyPr wrap="square" rtlCol="0">
            <a:spAutoFit/>
          </a:bodyPr>
          <a:lstStyle/>
          <a:p>
            <a:r>
              <a:rPr lang="en-US" sz="2400" dirty="0" smtClean="0">
                <a:solidFill>
                  <a:srgbClr val="FFFFFF"/>
                </a:solidFill>
              </a:rPr>
              <a:t>Because, without Jesus, we are </a:t>
            </a:r>
            <a:r>
              <a:rPr lang="en-US" sz="2400" b="1" u="sng" dirty="0" smtClean="0">
                <a:solidFill>
                  <a:srgbClr val="FFFFFF"/>
                </a:solidFill>
              </a:rPr>
              <a:t>under </a:t>
            </a:r>
            <a:r>
              <a:rPr lang="en-US" sz="2400" dirty="0" smtClean="0">
                <a:solidFill>
                  <a:srgbClr val="FFFFFF"/>
                </a:solidFill>
              </a:rPr>
              <a:t>sin</a:t>
            </a:r>
            <a:endParaRPr lang="en-US" sz="2400" dirty="0">
              <a:solidFill>
                <a:srgbClr val="FFFFFF"/>
              </a:solidFill>
            </a:endParaRPr>
          </a:p>
        </p:txBody>
      </p:sp>
      <p:sp>
        <p:nvSpPr>
          <p:cNvPr id="14" name="TextBox 13"/>
          <p:cNvSpPr txBox="1"/>
          <p:nvPr/>
        </p:nvSpPr>
        <p:spPr>
          <a:xfrm>
            <a:off x="914400" y="2781300"/>
            <a:ext cx="6553200" cy="1569660"/>
          </a:xfrm>
          <a:prstGeom prst="rect">
            <a:avLst/>
          </a:prstGeom>
          <a:noFill/>
        </p:spPr>
        <p:txBody>
          <a:bodyPr wrap="square" rtlCol="0">
            <a:spAutoFit/>
          </a:bodyPr>
          <a:lstStyle/>
          <a:p>
            <a:pPr algn="ctr"/>
            <a:r>
              <a:rPr lang="en-US" sz="3200" dirty="0" smtClean="0">
                <a:solidFill>
                  <a:srgbClr val="FFFFFF"/>
                </a:solidFill>
              </a:rPr>
              <a:t>To be saved, we need a new Lord</a:t>
            </a:r>
          </a:p>
          <a:p>
            <a:pPr algn="ctr"/>
            <a:r>
              <a:rPr lang="en-US" sz="3200" dirty="0" smtClean="0">
                <a:solidFill>
                  <a:srgbClr val="FFFFFF"/>
                </a:solidFill>
              </a:rPr>
              <a:t>A</a:t>
            </a:r>
            <a:r>
              <a:rPr lang="en-US" sz="3200" dirty="0" smtClean="0">
                <a:solidFill>
                  <a:srgbClr val="FFFFFF"/>
                </a:solidFill>
              </a:rPr>
              <a:t> new ruler</a:t>
            </a:r>
          </a:p>
          <a:p>
            <a:pPr algn="ctr"/>
            <a:r>
              <a:rPr lang="en-US" sz="3200" dirty="0" smtClean="0">
                <a:solidFill>
                  <a:srgbClr val="FFFFFF"/>
                </a:solidFill>
              </a:rPr>
              <a:t>The Lord Jesus Christ</a:t>
            </a:r>
            <a:endParaRPr lang="en-US" sz="320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Curved Down Arrow 12"/>
          <p:cNvSpPr/>
          <p:nvPr/>
        </p:nvSpPr>
        <p:spPr>
          <a:xfrm>
            <a:off x="1905000" y="114300"/>
            <a:ext cx="4724400" cy="990600"/>
          </a:xfrm>
          <a:prstGeom prst="curvedDownArrow">
            <a:avLst/>
          </a:prstGeom>
          <a:solidFill>
            <a:schemeClr val="accent1">
              <a:alpha val="5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 name="TextBox 14"/>
          <p:cNvSpPr txBox="1">
            <a:spLocks noChangeArrowheads="1"/>
          </p:cNvSpPr>
          <p:nvPr/>
        </p:nvSpPr>
        <p:spPr bwMode="auto">
          <a:xfrm>
            <a:off x="2743200" y="1104900"/>
            <a:ext cx="2362200" cy="830997"/>
          </a:xfrm>
          <a:prstGeom prst="rect">
            <a:avLst/>
          </a:prstGeom>
          <a:noFill/>
          <a:ln w="9525">
            <a:noFill/>
            <a:miter lim="800000"/>
            <a:headEnd/>
            <a:tailEnd/>
          </a:ln>
        </p:spPr>
        <p:txBody>
          <a:bodyPr wrap="square" numCol="1">
            <a:prstTxWarp prst="textNoShape">
              <a:avLst/>
            </a:prstTxWarp>
            <a:spAutoFit/>
          </a:bodyPr>
          <a:lstStyle/>
          <a:p>
            <a:pPr algn="ctr"/>
            <a:r>
              <a:rPr lang="en-US" sz="2400" u="sng" dirty="0" smtClean="0">
                <a:solidFill>
                  <a:schemeClr val="bg1"/>
                </a:solidFill>
                <a:latin typeface="Times New Roman"/>
                <a:cs typeface="Times New Roman"/>
              </a:rPr>
              <a:t>A Downwards Spiral</a:t>
            </a:r>
            <a:endParaRPr lang="en-US" sz="2400" dirty="0" smtClean="0">
              <a:solidFill>
                <a:schemeClr val="bg1"/>
              </a:solidFill>
              <a:latin typeface="Times New Roman"/>
              <a:cs typeface="Times New Roman"/>
            </a:endParaRPr>
          </a:p>
        </p:txBody>
      </p:sp>
      <p:sp>
        <p:nvSpPr>
          <p:cNvPr id="11" name="Alternate Process 10"/>
          <p:cNvSpPr/>
          <p:nvPr/>
        </p:nvSpPr>
        <p:spPr>
          <a:xfrm>
            <a:off x="609600" y="1104900"/>
            <a:ext cx="2133600" cy="609600"/>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Godlessness / Idolatry</a:t>
            </a:r>
            <a:endParaRPr lang="en-US" dirty="0">
              <a:solidFill>
                <a:schemeClr val="tx1"/>
              </a:solidFill>
            </a:endParaRPr>
          </a:p>
        </p:txBody>
      </p:sp>
      <p:sp>
        <p:nvSpPr>
          <p:cNvPr id="12" name="Alternate Process 11"/>
          <p:cNvSpPr/>
          <p:nvPr/>
        </p:nvSpPr>
        <p:spPr>
          <a:xfrm>
            <a:off x="5181600" y="1104900"/>
            <a:ext cx="3048000" cy="609600"/>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Unrighteousness / Immorality / Depravity</a:t>
            </a:r>
            <a:endParaRPr lang="en-US" dirty="0">
              <a:solidFill>
                <a:srgbClr val="000000"/>
              </a:solidFill>
            </a:endParaRPr>
          </a:p>
        </p:txBody>
      </p:sp>
      <p:sp>
        <p:nvSpPr>
          <p:cNvPr id="14" name="Curved Down Arrow 13"/>
          <p:cNvSpPr/>
          <p:nvPr/>
        </p:nvSpPr>
        <p:spPr>
          <a:xfrm rot="10800000">
            <a:off x="1905000" y="1714500"/>
            <a:ext cx="4724400" cy="990600"/>
          </a:xfrm>
          <a:prstGeom prst="curvedDownArrow">
            <a:avLst/>
          </a:prstGeom>
          <a:solidFill>
            <a:schemeClr val="accent1">
              <a:alpha val="54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7" name="TextBox 16"/>
          <p:cNvSpPr txBox="1"/>
          <p:nvPr/>
        </p:nvSpPr>
        <p:spPr>
          <a:xfrm>
            <a:off x="0" y="0"/>
            <a:ext cx="2286000" cy="1154162"/>
          </a:xfrm>
          <a:prstGeom prst="rect">
            <a:avLst/>
          </a:prstGeom>
          <a:noFill/>
        </p:spPr>
        <p:txBody>
          <a:bodyPr wrap="square" rtlCol="0">
            <a:spAutoFit/>
          </a:bodyPr>
          <a:lstStyle/>
          <a:p>
            <a:pPr algn="ctr"/>
            <a:r>
              <a:rPr lang="en-US" sz="2300" dirty="0" smtClean="0">
                <a:solidFill>
                  <a:srgbClr val="FFFF00"/>
                </a:solidFill>
                <a:latin typeface="Times New Roman"/>
                <a:cs typeface="Times New Roman"/>
              </a:rPr>
              <a:t>The wrath of God is being revealed...</a:t>
            </a:r>
          </a:p>
        </p:txBody>
      </p:sp>
      <p:sp>
        <p:nvSpPr>
          <p:cNvPr id="9" name="TextBox 8"/>
          <p:cNvSpPr txBox="1"/>
          <p:nvPr/>
        </p:nvSpPr>
        <p:spPr>
          <a:xfrm>
            <a:off x="0" y="3009900"/>
            <a:ext cx="9144000" cy="2303235"/>
          </a:xfrm>
          <a:prstGeom prst="rect">
            <a:avLst/>
          </a:prstGeom>
          <a:noFill/>
          <a:ln>
            <a:solidFill>
              <a:schemeClr val="bg1"/>
            </a:solidFill>
          </a:ln>
        </p:spPr>
        <p:txBody>
          <a:bodyPr wrap="square" numCol="3" rtlCol="0">
            <a:spAutoFit/>
          </a:bodyPr>
          <a:lstStyle/>
          <a:p>
            <a:pPr marL="357188" indent="-357188">
              <a:buFont typeface="Arial"/>
              <a:buChar char="•"/>
            </a:pPr>
            <a:r>
              <a:rPr lang="en-US" sz="2000" dirty="0" smtClean="0">
                <a:solidFill>
                  <a:srgbClr val="FFFFFF"/>
                </a:solidFill>
                <a:latin typeface="Times New Roman"/>
                <a:cs typeface="Times New Roman"/>
              </a:rPr>
              <a:t>homosexuality</a:t>
            </a:r>
          </a:p>
          <a:p>
            <a:pPr marL="357188" indent="-357188">
              <a:buFont typeface="Arial"/>
              <a:buChar char="•"/>
            </a:pPr>
            <a:r>
              <a:rPr lang="en-US" sz="2000" dirty="0" smtClean="0">
                <a:solidFill>
                  <a:srgbClr val="FFFFFF"/>
                </a:solidFill>
                <a:latin typeface="Times New Roman"/>
                <a:cs typeface="Times New Roman"/>
              </a:rPr>
              <a:t>a debased mind</a:t>
            </a:r>
          </a:p>
          <a:p>
            <a:pPr marL="357188" indent="-357188">
              <a:buFont typeface="Arial"/>
              <a:buChar char="•"/>
            </a:pPr>
            <a:r>
              <a:rPr lang="en-US" sz="2000" dirty="0" smtClean="0">
                <a:solidFill>
                  <a:srgbClr val="FFFFFF"/>
                </a:solidFill>
                <a:latin typeface="Times New Roman"/>
                <a:cs typeface="Times New Roman"/>
              </a:rPr>
              <a:t>Evil</a:t>
            </a:r>
          </a:p>
          <a:p>
            <a:pPr marL="357188" indent="-357188">
              <a:buFont typeface="Arial"/>
              <a:buChar char="•"/>
            </a:pPr>
            <a:r>
              <a:rPr lang="en-US" sz="2000" dirty="0" smtClean="0">
                <a:solidFill>
                  <a:srgbClr val="FFFFFF"/>
                </a:solidFill>
                <a:latin typeface="Times New Roman"/>
                <a:cs typeface="Times New Roman"/>
              </a:rPr>
              <a:t>covetousness </a:t>
            </a:r>
          </a:p>
          <a:p>
            <a:pPr marL="357188" indent="-357188">
              <a:buFont typeface="Arial"/>
              <a:buChar char="•"/>
            </a:pPr>
            <a:r>
              <a:rPr lang="en-US" sz="2000" dirty="0" smtClean="0">
                <a:solidFill>
                  <a:srgbClr val="FFFFFF"/>
                </a:solidFill>
                <a:latin typeface="Times New Roman"/>
                <a:cs typeface="Times New Roman"/>
              </a:rPr>
              <a:t>depravity</a:t>
            </a:r>
          </a:p>
          <a:p>
            <a:pPr marL="357188" indent="-357188">
              <a:buFont typeface="Arial"/>
              <a:buChar char="•"/>
            </a:pPr>
            <a:r>
              <a:rPr lang="en-US" sz="2000" dirty="0" smtClean="0">
                <a:solidFill>
                  <a:srgbClr val="FFFFFF"/>
                </a:solidFill>
                <a:latin typeface="Times New Roman"/>
                <a:cs typeface="Times New Roman"/>
              </a:rPr>
              <a:t>envy</a:t>
            </a:r>
          </a:p>
          <a:p>
            <a:pPr marL="357188" indent="-357188">
              <a:buFont typeface="Arial"/>
              <a:buChar char="•"/>
            </a:pPr>
            <a:r>
              <a:rPr lang="en-US" sz="2000" dirty="0" smtClean="0">
                <a:solidFill>
                  <a:srgbClr val="FFFFFF"/>
                </a:solidFill>
                <a:latin typeface="Times New Roman"/>
                <a:cs typeface="Times New Roman"/>
              </a:rPr>
              <a:t>murder</a:t>
            </a:r>
          </a:p>
          <a:p>
            <a:pPr marL="357188" indent="-357188">
              <a:buFont typeface="Arial"/>
              <a:buChar char="•"/>
            </a:pPr>
            <a:r>
              <a:rPr lang="en-US" sz="2000" dirty="0" smtClean="0">
                <a:solidFill>
                  <a:srgbClr val="FFFFFF"/>
                </a:solidFill>
                <a:latin typeface="Times New Roman"/>
                <a:cs typeface="Times New Roman"/>
              </a:rPr>
              <a:t>strife</a:t>
            </a:r>
          </a:p>
          <a:p>
            <a:pPr marL="357188" indent="-357188">
              <a:buFont typeface="Arial"/>
              <a:buChar char="•"/>
            </a:pPr>
            <a:r>
              <a:rPr lang="en-US" sz="2000" dirty="0" smtClean="0">
                <a:solidFill>
                  <a:srgbClr val="FFFFFF"/>
                </a:solidFill>
                <a:latin typeface="Times New Roman"/>
                <a:cs typeface="Times New Roman"/>
              </a:rPr>
              <a:t>deceit</a:t>
            </a:r>
          </a:p>
          <a:p>
            <a:pPr marL="357188" indent="-357188">
              <a:buFont typeface="Arial"/>
              <a:buChar char="•"/>
            </a:pPr>
            <a:r>
              <a:rPr lang="en-US" sz="2000" dirty="0" smtClean="0">
                <a:solidFill>
                  <a:srgbClr val="FFFFFF"/>
                </a:solidFill>
                <a:latin typeface="Times New Roman"/>
                <a:cs typeface="Times New Roman"/>
              </a:rPr>
              <a:t>maliciousness</a:t>
            </a:r>
          </a:p>
          <a:p>
            <a:pPr marL="357188" indent="-357188">
              <a:buFont typeface="Arial"/>
              <a:buChar char="•"/>
            </a:pPr>
            <a:r>
              <a:rPr lang="en-US" sz="2000" dirty="0" smtClean="0">
                <a:solidFill>
                  <a:srgbClr val="FFFFFF"/>
                </a:solidFill>
                <a:latin typeface="Times New Roman"/>
                <a:cs typeface="Times New Roman"/>
              </a:rPr>
              <a:t>gossips</a:t>
            </a:r>
          </a:p>
          <a:p>
            <a:pPr marL="357188" indent="-357188">
              <a:buFont typeface="Arial"/>
              <a:buChar char="•"/>
            </a:pPr>
            <a:r>
              <a:rPr lang="en-US" sz="2000" dirty="0" smtClean="0">
                <a:solidFill>
                  <a:srgbClr val="FFFFFF"/>
                </a:solidFill>
                <a:latin typeface="Times New Roman"/>
                <a:cs typeface="Times New Roman"/>
              </a:rPr>
              <a:t>slanderers</a:t>
            </a:r>
          </a:p>
          <a:p>
            <a:pPr marL="357188" indent="-357188">
              <a:buFont typeface="Arial"/>
              <a:buChar char="•"/>
            </a:pPr>
            <a:r>
              <a:rPr lang="en-US" sz="2000" dirty="0" smtClean="0">
                <a:solidFill>
                  <a:srgbClr val="FFFFFF"/>
                </a:solidFill>
                <a:latin typeface="Times New Roman"/>
                <a:cs typeface="Times New Roman"/>
              </a:rPr>
              <a:t>haters of God</a:t>
            </a:r>
          </a:p>
          <a:p>
            <a:pPr marL="357188" indent="-357188">
              <a:buFont typeface="Arial"/>
              <a:buChar char="•"/>
            </a:pPr>
            <a:r>
              <a:rPr lang="en-US" sz="2000" dirty="0" smtClean="0">
                <a:solidFill>
                  <a:srgbClr val="FFFFFF"/>
                </a:solidFill>
                <a:latin typeface="Times New Roman"/>
                <a:cs typeface="Times New Roman"/>
              </a:rPr>
              <a:t>insolent</a:t>
            </a:r>
          </a:p>
          <a:p>
            <a:pPr marL="357188" indent="-357188">
              <a:buFont typeface="Arial"/>
              <a:buChar char="•"/>
            </a:pPr>
            <a:r>
              <a:rPr lang="en-US" sz="2000" dirty="0" smtClean="0">
                <a:solidFill>
                  <a:srgbClr val="FFFFFF"/>
                </a:solidFill>
                <a:latin typeface="Times New Roman"/>
                <a:cs typeface="Times New Roman"/>
              </a:rPr>
              <a:t>haughty</a:t>
            </a:r>
          </a:p>
          <a:p>
            <a:pPr marL="357188" indent="-357188">
              <a:buFont typeface="Arial"/>
              <a:buChar char="•"/>
            </a:pPr>
            <a:r>
              <a:rPr lang="en-US" sz="2000" dirty="0" smtClean="0">
                <a:solidFill>
                  <a:srgbClr val="FFFFFF"/>
                </a:solidFill>
                <a:latin typeface="Times New Roman"/>
                <a:cs typeface="Times New Roman"/>
              </a:rPr>
              <a:t>boastful</a:t>
            </a:r>
          </a:p>
          <a:p>
            <a:pPr marL="357188" indent="-357188">
              <a:buFont typeface="Arial"/>
              <a:buChar char="•"/>
            </a:pPr>
            <a:r>
              <a:rPr lang="en-US" sz="2000" dirty="0" smtClean="0">
                <a:solidFill>
                  <a:srgbClr val="FFFFFF"/>
                </a:solidFill>
                <a:latin typeface="Times New Roman"/>
                <a:cs typeface="Times New Roman"/>
              </a:rPr>
              <a:t>inventors of evil</a:t>
            </a:r>
          </a:p>
          <a:p>
            <a:pPr marL="357188" indent="-357188">
              <a:buFont typeface="Arial"/>
              <a:buChar char="•"/>
            </a:pPr>
            <a:r>
              <a:rPr lang="en-US" sz="2000" dirty="0" smtClean="0">
                <a:solidFill>
                  <a:srgbClr val="FFFFFF"/>
                </a:solidFill>
                <a:latin typeface="Times New Roman"/>
                <a:cs typeface="Times New Roman"/>
              </a:rPr>
              <a:t>disobedient to parents</a:t>
            </a:r>
          </a:p>
          <a:p>
            <a:pPr marL="357188" indent="-357188">
              <a:buFont typeface="Arial"/>
              <a:buChar char="•"/>
            </a:pPr>
            <a:r>
              <a:rPr lang="en-US" sz="2000" dirty="0" err="1" smtClean="0">
                <a:solidFill>
                  <a:srgbClr val="FFFFFF"/>
                </a:solidFill>
                <a:latin typeface="Times New Roman"/>
                <a:cs typeface="Times New Roman"/>
              </a:rPr>
              <a:t>foolishheartless</a:t>
            </a:r>
            <a:endParaRPr lang="en-US" sz="2000" dirty="0" smtClean="0">
              <a:solidFill>
                <a:srgbClr val="FFFFFF"/>
              </a:solidFill>
              <a:latin typeface="Times New Roman"/>
              <a:cs typeface="Times New Roman"/>
            </a:endParaRPr>
          </a:p>
          <a:p>
            <a:pPr marL="357188" indent="-357188">
              <a:buFont typeface="Arial"/>
              <a:buChar char="•"/>
            </a:pPr>
            <a:r>
              <a:rPr lang="en-US" sz="2000" dirty="0" smtClean="0">
                <a:solidFill>
                  <a:srgbClr val="FFFFFF"/>
                </a:solidFill>
                <a:latin typeface="Times New Roman"/>
                <a:cs typeface="Times New Roman"/>
              </a:rPr>
              <a:t>ruthless</a:t>
            </a:r>
          </a:p>
        </p:txBody>
      </p:sp>
      <p:sp>
        <p:nvSpPr>
          <p:cNvPr id="10" name="TextBox 9"/>
          <p:cNvSpPr txBox="1"/>
          <p:nvPr/>
        </p:nvSpPr>
        <p:spPr>
          <a:xfrm>
            <a:off x="0" y="2628900"/>
            <a:ext cx="9144000" cy="461665"/>
          </a:xfrm>
          <a:prstGeom prst="rect">
            <a:avLst/>
          </a:prstGeom>
          <a:noFill/>
        </p:spPr>
        <p:txBody>
          <a:bodyPr wrap="square" rtlCol="0">
            <a:spAutoFit/>
          </a:bodyPr>
          <a:lstStyle/>
          <a:p>
            <a:pPr algn="ctr"/>
            <a:r>
              <a:rPr lang="en-US" sz="2400" dirty="0" smtClean="0">
                <a:solidFill>
                  <a:srgbClr val="FFFF00"/>
                </a:solidFill>
                <a:latin typeface="+mj-lt"/>
                <a:cs typeface="Comic Sans MS"/>
              </a:rPr>
              <a:t>The wrath of God – handed over to all manner of unrighteousness</a:t>
            </a:r>
            <a:endParaRPr lang="en-US" sz="2400" dirty="0">
              <a:solidFill>
                <a:srgbClr val="FFFF00"/>
              </a:solidFill>
              <a:latin typeface="+mj-lt"/>
              <a:cs typeface="Comic Sans MS"/>
            </a:endParaRPr>
          </a:p>
        </p:txBody>
      </p:sp>
      <p:sp>
        <p:nvSpPr>
          <p:cNvPr id="16" name="TextBox 15"/>
          <p:cNvSpPr txBox="1"/>
          <p:nvPr/>
        </p:nvSpPr>
        <p:spPr>
          <a:xfrm>
            <a:off x="6019800" y="0"/>
            <a:ext cx="3124200" cy="1154162"/>
          </a:xfrm>
          <a:prstGeom prst="rect">
            <a:avLst/>
          </a:prstGeom>
          <a:noFill/>
        </p:spPr>
        <p:txBody>
          <a:bodyPr wrap="square" rtlCol="0">
            <a:spAutoFit/>
          </a:bodyPr>
          <a:lstStyle/>
          <a:p>
            <a:pPr algn="ctr"/>
            <a:r>
              <a:rPr lang="en-US" sz="2300" dirty="0" smtClean="0">
                <a:solidFill>
                  <a:srgbClr val="FFFF00"/>
                </a:solidFill>
                <a:latin typeface="Times New Roman"/>
                <a:cs typeface="Times New Roman"/>
              </a:rPr>
              <a:t>...because humanity have turned their back on God.</a:t>
            </a:r>
          </a:p>
        </p:txBody>
      </p:sp>
      <p:sp>
        <p:nvSpPr>
          <p:cNvPr id="15" name="TextBox 14"/>
          <p:cNvSpPr txBox="1"/>
          <p:nvPr/>
        </p:nvSpPr>
        <p:spPr>
          <a:xfrm>
            <a:off x="0" y="5253335"/>
            <a:ext cx="9144000" cy="461665"/>
          </a:xfrm>
          <a:prstGeom prst="rect">
            <a:avLst/>
          </a:prstGeom>
          <a:noFill/>
        </p:spPr>
        <p:txBody>
          <a:bodyPr wrap="square" rtlCol="0">
            <a:spAutoFit/>
          </a:bodyPr>
          <a:lstStyle/>
          <a:p>
            <a:pPr algn="ctr"/>
            <a:r>
              <a:rPr lang="en-US" sz="2400" dirty="0" smtClean="0">
                <a:solidFill>
                  <a:srgbClr val="FFFF00"/>
                </a:solidFill>
                <a:latin typeface="+mj-lt"/>
                <a:cs typeface="Comic Sans MS"/>
              </a:rPr>
              <a:t>“The day of wrath” is coming </a:t>
            </a:r>
            <a:r>
              <a:rPr lang="en-US" sz="2400" dirty="0" smtClean="0">
                <a:solidFill>
                  <a:srgbClr val="FFFF00"/>
                </a:solidFill>
                <a:latin typeface="+mj-lt"/>
                <a:cs typeface="Comic Sans MS"/>
              </a:rPr>
              <a:t>–</a:t>
            </a:r>
            <a:r>
              <a:rPr lang="en-US" sz="2400" dirty="0" smtClean="0">
                <a:solidFill>
                  <a:srgbClr val="FFFF00"/>
                </a:solidFill>
                <a:latin typeface="+mj-lt"/>
                <a:cs typeface="Comic Sans MS"/>
              </a:rPr>
              <a:t> The Lord will require a reckoning</a:t>
            </a:r>
            <a:endParaRPr lang="en-US" sz="2400" dirty="0">
              <a:solidFill>
                <a:srgbClr val="FFFF00"/>
              </a:solidFill>
              <a:latin typeface="+mj-lt"/>
              <a:cs typeface="Comic Sans M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5" grpId="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1938992"/>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 2</a:t>
            </a:r>
            <a:r>
              <a:rPr lang="en-AU" sz="4800" dirty="0" smtClean="0">
                <a:solidFill>
                  <a:srgbClr val="FFFF66"/>
                </a:solidFill>
              </a:rPr>
              <a:t>:17 - 3:20</a:t>
            </a:r>
          </a:p>
          <a:p>
            <a:pPr>
              <a:spcBef>
                <a:spcPct val="50000"/>
              </a:spcBef>
            </a:pP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7"/>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200" b="1" baseline="30000" dirty="0" smtClean="0">
                <a:solidFill>
                  <a:schemeClr val="bg1"/>
                </a:solidFill>
                <a:latin typeface="Times New Roman"/>
                <a:ea typeface="Cambria"/>
                <a:cs typeface="Times New Roman"/>
              </a:rPr>
              <a:t>17 </a:t>
            </a:r>
            <a:r>
              <a:rPr lang="en-US" sz="3200" dirty="0" smtClean="0">
                <a:solidFill>
                  <a:schemeClr val="bg1"/>
                </a:solidFill>
                <a:latin typeface="Times New Roman"/>
                <a:ea typeface="Cambria"/>
                <a:cs typeface="Times New Roman"/>
              </a:rPr>
              <a:t>But if you call yourself a Jew and rely on the law and boast in God </a:t>
            </a:r>
            <a:r>
              <a:rPr lang="en-US" sz="3200" b="1" baseline="30000" dirty="0" smtClean="0">
                <a:solidFill>
                  <a:schemeClr val="bg1"/>
                </a:solidFill>
                <a:latin typeface="Times New Roman"/>
                <a:ea typeface="Cambria"/>
                <a:cs typeface="Times New Roman"/>
              </a:rPr>
              <a:t>18 </a:t>
            </a:r>
            <a:r>
              <a:rPr lang="en-US" sz="3200" dirty="0" smtClean="0">
                <a:solidFill>
                  <a:schemeClr val="bg1"/>
                </a:solidFill>
                <a:latin typeface="Times New Roman"/>
                <a:ea typeface="Cambria"/>
                <a:cs typeface="Times New Roman"/>
              </a:rPr>
              <a:t>and know his will and approve what is excellent, because you are instructed from the law; </a:t>
            </a:r>
            <a:r>
              <a:rPr lang="en-US" sz="3200" b="1" baseline="30000" dirty="0" smtClean="0">
                <a:solidFill>
                  <a:schemeClr val="bg1"/>
                </a:solidFill>
                <a:latin typeface="Times New Roman"/>
                <a:ea typeface="Cambria"/>
                <a:cs typeface="Times New Roman"/>
              </a:rPr>
              <a:t>19 </a:t>
            </a:r>
            <a:r>
              <a:rPr lang="en-US" sz="3200" dirty="0" smtClean="0">
                <a:solidFill>
                  <a:schemeClr val="bg1"/>
                </a:solidFill>
                <a:latin typeface="Times New Roman"/>
                <a:ea typeface="Cambria"/>
                <a:cs typeface="Times New Roman"/>
              </a:rPr>
              <a:t>and if you are sure that you yourself are a guide to the blind, a light to those who are in darkness, </a:t>
            </a:r>
            <a:r>
              <a:rPr lang="en-US" sz="3200" b="1" baseline="30000" dirty="0" smtClean="0">
                <a:solidFill>
                  <a:schemeClr val="bg1"/>
                </a:solidFill>
                <a:latin typeface="Times New Roman"/>
                <a:ea typeface="Cambria"/>
                <a:cs typeface="Times New Roman"/>
              </a:rPr>
              <a:t>20 </a:t>
            </a:r>
            <a:r>
              <a:rPr lang="en-US" sz="3200" dirty="0" smtClean="0">
                <a:solidFill>
                  <a:schemeClr val="bg1"/>
                </a:solidFill>
                <a:latin typeface="Times New Roman"/>
                <a:ea typeface="Cambria"/>
                <a:cs typeface="Times New Roman"/>
              </a:rPr>
              <a:t>an instructor of the foolish, a teacher of children, having in the law the embodiment of knowledge and truth— </a:t>
            </a:r>
            <a:r>
              <a:rPr lang="en-US" sz="3200" b="1" baseline="30000" dirty="0" smtClean="0">
                <a:solidFill>
                  <a:schemeClr val="bg1"/>
                </a:solidFill>
                <a:latin typeface="Times New Roman"/>
                <a:ea typeface="Cambria"/>
                <a:cs typeface="Times New Roman"/>
              </a:rPr>
              <a:t>21 </a:t>
            </a:r>
            <a:r>
              <a:rPr lang="en-US" sz="3200" dirty="0" smtClean="0">
                <a:solidFill>
                  <a:schemeClr val="bg1"/>
                </a:solidFill>
                <a:latin typeface="Times New Roman"/>
                <a:ea typeface="Cambria"/>
                <a:cs typeface="Times New Roman"/>
              </a:rPr>
              <a:t>you then who teach others, do you not teach yourself? While you preach against stealing, do you steal? </a:t>
            </a:r>
            <a:endParaRPr lang="en-US" sz="3200" dirty="0">
              <a:solidFill>
                <a:schemeClr val="bg1"/>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96751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US" sz="3200" b="1" baseline="30000" dirty="0" smtClean="0">
                <a:solidFill>
                  <a:srgbClr val="FFFFFF"/>
                </a:solidFill>
                <a:latin typeface="Times New Roman"/>
                <a:ea typeface="Cambria"/>
                <a:cs typeface="Times New Roman"/>
              </a:rPr>
              <a:t>22 </a:t>
            </a:r>
            <a:r>
              <a:rPr lang="en-US" sz="3200" dirty="0" smtClean="0">
                <a:solidFill>
                  <a:srgbClr val="FFFFFF"/>
                </a:solidFill>
                <a:latin typeface="Times New Roman"/>
                <a:ea typeface="Cambria"/>
                <a:cs typeface="Times New Roman"/>
              </a:rPr>
              <a:t>You who say that one must not commit adultery, do you commit adultery? You who abhor idols, do you rob temples? </a:t>
            </a:r>
            <a:r>
              <a:rPr lang="en-US" sz="3200" b="1" baseline="30000" dirty="0" smtClean="0">
                <a:solidFill>
                  <a:srgbClr val="FFFFFF"/>
                </a:solidFill>
                <a:latin typeface="Times New Roman"/>
                <a:ea typeface="Cambria"/>
                <a:cs typeface="Times New Roman"/>
              </a:rPr>
              <a:t>23 </a:t>
            </a:r>
            <a:r>
              <a:rPr lang="en-US" sz="3200" dirty="0" smtClean="0">
                <a:solidFill>
                  <a:srgbClr val="FFFFFF"/>
                </a:solidFill>
                <a:latin typeface="Times New Roman"/>
                <a:ea typeface="Cambria"/>
                <a:cs typeface="Times New Roman"/>
              </a:rPr>
              <a:t>You who boast in the law dishonor God by breaking the law. </a:t>
            </a:r>
            <a:r>
              <a:rPr lang="en-US" sz="3200" b="1" baseline="30000" dirty="0" smtClean="0">
                <a:solidFill>
                  <a:srgbClr val="FFFFFF"/>
                </a:solidFill>
                <a:latin typeface="Times New Roman"/>
                <a:ea typeface="Cambria"/>
                <a:cs typeface="Times New Roman"/>
              </a:rPr>
              <a:t>24 </a:t>
            </a:r>
            <a:r>
              <a:rPr lang="en-US" sz="3200" dirty="0" smtClean="0">
                <a:solidFill>
                  <a:srgbClr val="FFFFFF"/>
                </a:solidFill>
                <a:latin typeface="Times New Roman"/>
                <a:ea typeface="Cambria"/>
                <a:cs typeface="Times New Roman"/>
              </a:rPr>
              <a:t>For, as it is written, “The name of God is blasphemed among the Gentiles because of you.” </a:t>
            </a:r>
          </a:p>
          <a:p>
            <a:r>
              <a:rPr lang="en-US" sz="3200" b="1" baseline="30000" dirty="0" smtClean="0">
                <a:solidFill>
                  <a:srgbClr val="FFFFFF"/>
                </a:solidFill>
                <a:latin typeface="Times New Roman"/>
                <a:ea typeface="Cambria"/>
                <a:cs typeface="Times New Roman"/>
              </a:rPr>
              <a:t>25 </a:t>
            </a:r>
            <a:r>
              <a:rPr lang="en-US" sz="3200" dirty="0" smtClean="0">
                <a:solidFill>
                  <a:srgbClr val="FFFFFF"/>
                </a:solidFill>
                <a:latin typeface="Times New Roman"/>
                <a:ea typeface="Cambria"/>
                <a:cs typeface="Times New Roman"/>
              </a:rPr>
              <a:t>For circumcision indeed is of value if you obey the law, but if you break the law, your circumcision becomes uncircumcision.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7"/>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200" b="1" baseline="30000" dirty="0" smtClean="0">
                <a:solidFill>
                  <a:srgbClr val="FFFFFF"/>
                </a:solidFill>
                <a:latin typeface="Times New Roman"/>
                <a:ea typeface="Cambria"/>
                <a:cs typeface="Times New Roman"/>
              </a:rPr>
              <a:t>26 </a:t>
            </a:r>
            <a:r>
              <a:rPr lang="en-US" sz="3200" dirty="0" smtClean="0">
                <a:solidFill>
                  <a:srgbClr val="FFFFFF"/>
                </a:solidFill>
                <a:latin typeface="Times New Roman"/>
                <a:ea typeface="Cambria"/>
                <a:cs typeface="Times New Roman"/>
              </a:rPr>
              <a:t>So, if a man who is uncircumcised keeps the precepts of the law, will not his uncircumcision be regarded as circumcision? </a:t>
            </a:r>
            <a:r>
              <a:rPr lang="en-US" sz="3200" b="1" baseline="30000" dirty="0" smtClean="0">
                <a:solidFill>
                  <a:srgbClr val="FFFFFF"/>
                </a:solidFill>
                <a:latin typeface="Times New Roman"/>
                <a:ea typeface="Cambria"/>
                <a:cs typeface="Times New Roman"/>
              </a:rPr>
              <a:t>27 </a:t>
            </a:r>
            <a:r>
              <a:rPr lang="en-US" sz="3200" dirty="0" smtClean="0">
                <a:solidFill>
                  <a:srgbClr val="FFFFFF"/>
                </a:solidFill>
                <a:latin typeface="Times New Roman"/>
                <a:ea typeface="Cambria"/>
                <a:cs typeface="Times New Roman"/>
              </a:rPr>
              <a:t>Then he who is physically uncircumcised but keeps the law will condemn you who have the written code and circumcision but break the law. </a:t>
            </a:r>
            <a:r>
              <a:rPr lang="en-US" sz="3200" b="1" baseline="30000" dirty="0" smtClean="0">
                <a:solidFill>
                  <a:srgbClr val="FFFFFF"/>
                </a:solidFill>
                <a:latin typeface="Times New Roman"/>
                <a:ea typeface="Cambria"/>
                <a:cs typeface="Times New Roman"/>
              </a:rPr>
              <a:t>28 </a:t>
            </a:r>
            <a:r>
              <a:rPr lang="en-US" sz="3200" dirty="0" smtClean="0">
                <a:solidFill>
                  <a:srgbClr val="FFFFFF"/>
                </a:solidFill>
                <a:latin typeface="Times New Roman"/>
                <a:ea typeface="Cambria"/>
                <a:cs typeface="Times New Roman"/>
              </a:rPr>
              <a:t>For no one is a Jew who is merely one outwardly, nor is circumcision outward and physical. </a:t>
            </a:r>
            <a:r>
              <a:rPr lang="en-US" sz="3200" b="1" baseline="30000" dirty="0" smtClean="0">
                <a:solidFill>
                  <a:srgbClr val="FFFFFF"/>
                </a:solidFill>
                <a:latin typeface="Times New Roman"/>
                <a:ea typeface="Cambria"/>
                <a:cs typeface="Times New Roman"/>
              </a:rPr>
              <a:t>29 </a:t>
            </a:r>
            <a:r>
              <a:rPr lang="en-US" sz="3200" dirty="0" smtClean="0">
                <a:solidFill>
                  <a:srgbClr val="FFFFFF"/>
                </a:solidFill>
                <a:latin typeface="Times New Roman"/>
                <a:ea typeface="Cambria"/>
                <a:cs typeface="Times New Roman"/>
              </a:rPr>
              <a:t>But a Jew is one inwardly, and circumcision is a matter of the heart, by the Spirit, not by the letter. His praise is not from man but from God.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27612"/>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US" sz="4400" b="1" dirty="0" smtClean="0">
                <a:solidFill>
                  <a:srgbClr val="FFFFFF"/>
                </a:solidFill>
                <a:latin typeface="Times New Roman"/>
                <a:ea typeface="Cambria"/>
                <a:cs typeface="Times New Roman"/>
              </a:rPr>
              <a:t>3 </a:t>
            </a:r>
            <a:r>
              <a:rPr lang="en-US" sz="3200" dirty="0" smtClean="0">
                <a:solidFill>
                  <a:srgbClr val="FFFFFF"/>
                </a:solidFill>
                <a:latin typeface="Times New Roman"/>
                <a:ea typeface="Cambria"/>
                <a:cs typeface="Times New Roman"/>
              </a:rPr>
              <a:t>Then what advantage has the Jew? Or what is the value of circumcision? </a:t>
            </a:r>
            <a:r>
              <a:rPr lang="en-US" sz="3200" b="1" baseline="30000" dirty="0" smtClean="0">
                <a:solidFill>
                  <a:srgbClr val="FFFFFF"/>
                </a:solidFill>
                <a:latin typeface="Times New Roman"/>
                <a:ea typeface="Cambria"/>
                <a:cs typeface="Times New Roman"/>
              </a:rPr>
              <a:t>2 </a:t>
            </a:r>
            <a:r>
              <a:rPr lang="en-US" sz="3200" dirty="0" smtClean="0">
                <a:solidFill>
                  <a:srgbClr val="FFFFFF"/>
                </a:solidFill>
                <a:latin typeface="Times New Roman"/>
                <a:ea typeface="Cambria"/>
                <a:cs typeface="Times New Roman"/>
              </a:rPr>
              <a:t>Much in every way. To begin with, the Jews were entrusted with the oracles of God. </a:t>
            </a:r>
            <a:r>
              <a:rPr lang="en-US" sz="3200" b="1" baseline="30000" dirty="0" smtClean="0">
                <a:solidFill>
                  <a:srgbClr val="FFFFFF"/>
                </a:solidFill>
                <a:latin typeface="Times New Roman"/>
                <a:ea typeface="Cambria"/>
                <a:cs typeface="Times New Roman"/>
              </a:rPr>
              <a:t>3 </a:t>
            </a:r>
            <a:r>
              <a:rPr lang="en-US" sz="3200" dirty="0" smtClean="0">
                <a:solidFill>
                  <a:srgbClr val="FFFFFF"/>
                </a:solidFill>
                <a:latin typeface="Times New Roman"/>
                <a:ea typeface="Cambria"/>
                <a:cs typeface="Times New Roman"/>
              </a:rPr>
              <a:t>What if some were unfaithful? Does their faithlessness nullify the faithfulness of God? </a:t>
            </a:r>
            <a:r>
              <a:rPr lang="en-US" sz="3200" b="1" baseline="30000" dirty="0" smtClean="0">
                <a:solidFill>
                  <a:srgbClr val="FFFFFF"/>
                </a:solidFill>
                <a:latin typeface="Times New Roman"/>
                <a:ea typeface="Cambria"/>
                <a:cs typeface="Times New Roman"/>
              </a:rPr>
              <a:t>4 </a:t>
            </a:r>
            <a:r>
              <a:rPr lang="en-US" sz="3200" dirty="0" smtClean="0">
                <a:solidFill>
                  <a:srgbClr val="FFFFFF"/>
                </a:solidFill>
                <a:latin typeface="Times New Roman"/>
                <a:ea typeface="Cambria"/>
                <a:cs typeface="Times New Roman"/>
              </a:rPr>
              <a:t>By no means! Let God be true though every one were a liar, as it is written, </a:t>
            </a:r>
            <a:endParaRPr lang="en-US" sz="2800" dirty="0" smtClean="0">
              <a:solidFill>
                <a:srgbClr val="FFFFFF"/>
              </a:solidFill>
              <a:latin typeface="Times New Roman"/>
              <a:ea typeface="Cambria"/>
              <a:cs typeface="Times New Roman"/>
            </a:endParaRPr>
          </a:p>
          <a:p>
            <a:pPr marL="609600" indent="-609600">
              <a:lnSpc>
                <a:spcPct val="115000"/>
              </a:lnSpc>
              <a:spcAft>
                <a:spcPts val="0"/>
              </a:spcAft>
              <a:tabLst>
                <a:tab pos="127000" algn="r"/>
                <a:tab pos="254000" algn="l"/>
              </a:tabLst>
            </a:pPr>
            <a:r>
              <a:rPr lang="en-US" sz="3200" dirty="0" smtClean="0">
                <a:solidFill>
                  <a:srgbClr val="FFFFFF"/>
                </a:solidFill>
                <a:latin typeface="Times New Roman"/>
                <a:ea typeface="Cambria"/>
                <a:cs typeface="Times New Roman"/>
              </a:rPr>
              <a:t>		“That you may be justified in your words, </a:t>
            </a:r>
            <a:endParaRPr lang="en-US" sz="2800" dirty="0" smtClean="0">
              <a:solidFill>
                <a:srgbClr val="FFFFFF"/>
              </a:solidFill>
              <a:latin typeface="Times New Roman"/>
              <a:ea typeface="Cambria"/>
              <a:cs typeface="Times New Roman"/>
            </a:endParaRPr>
          </a:p>
          <a:p>
            <a:r>
              <a:rPr lang="en-US" sz="3200" dirty="0" smtClean="0">
                <a:solidFill>
                  <a:srgbClr val="FFFFFF"/>
                </a:solidFill>
                <a:latin typeface="Times New Roman"/>
                <a:ea typeface="Cambria"/>
                <a:cs typeface="Times New Roman"/>
              </a:rPr>
              <a:t>and prevail when you are judged.”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76802"/>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US" sz="3200" b="1" baseline="30000" dirty="0" smtClean="0">
                <a:solidFill>
                  <a:srgbClr val="FFFFFF"/>
                </a:solidFill>
                <a:latin typeface="Times New Roman"/>
                <a:ea typeface="Cambria"/>
                <a:cs typeface="Times New Roman"/>
              </a:rPr>
              <a:t>5 </a:t>
            </a:r>
            <a:r>
              <a:rPr lang="en-US" sz="3200" dirty="0" smtClean="0">
                <a:solidFill>
                  <a:srgbClr val="FFFFFF"/>
                </a:solidFill>
                <a:latin typeface="Times New Roman"/>
                <a:ea typeface="Cambria"/>
                <a:cs typeface="Times New Roman"/>
              </a:rPr>
              <a:t>But if our unrighteousness serves to show the righteousness of God, what shall we say? That God is unrighteous to inflict wrath on us? (I speak in a human way.) </a:t>
            </a:r>
            <a:r>
              <a:rPr lang="en-US" sz="3200" b="1" baseline="30000" dirty="0" smtClean="0">
                <a:solidFill>
                  <a:srgbClr val="FFFFFF"/>
                </a:solidFill>
                <a:latin typeface="Times New Roman"/>
                <a:ea typeface="Cambria"/>
                <a:cs typeface="Times New Roman"/>
              </a:rPr>
              <a:t>6 </a:t>
            </a:r>
            <a:r>
              <a:rPr lang="en-US" sz="3200" dirty="0" smtClean="0">
                <a:solidFill>
                  <a:srgbClr val="FFFFFF"/>
                </a:solidFill>
                <a:latin typeface="Times New Roman"/>
                <a:ea typeface="Cambria"/>
                <a:cs typeface="Times New Roman"/>
              </a:rPr>
              <a:t>By no means! For then how could God judge the world? </a:t>
            </a:r>
            <a:r>
              <a:rPr lang="en-US" sz="3200" b="1" baseline="30000" dirty="0" smtClean="0">
                <a:solidFill>
                  <a:srgbClr val="FFFFFF"/>
                </a:solidFill>
                <a:latin typeface="Times New Roman"/>
                <a:ea typeface="Cambria"/>
                <a:cs typeface="Times New Roman"/>
              </a:rPr>
              <a:t>7 </a:t>
            </a:r>
            <a:r>
              <a:rPr lang="en-US" sz="3200" dirty="0" smtClean="0">
                <a:solidFill>
                  <a:srgbClr val="FFFFFF"/>
                </a:solidFill>
                <a:latin typeface="Times New Roman"/>
                <a:ea typeface="Cambria"/>
                <a:cs typeface="Times New Roman"/>
              </a:rPr>
              <a:t>But if through my lie God’s truth abounds to his glory, why am I still being condemned as a sinner? </a:t>
            </a:r>
            <a:r>
              <a:rPr lang="en-US" sz="3200" b="1" baseline="30000" dirty="0" smtClean="0">
                <a:solidFill>
                  <a:srgbClr val="FFFFFF"/>
                </a:solidFill>
                <a:latin typeface="Times New Roman"/>
                <a:ea typeface="Cambria"/>
                <a:cs typeface="Times New Roman"/>
              </a:rPr>
              <a:t>8 </a:t>
            </a:r>
            <a:r>
              <a:rPr lang="en-US" sz="3200" dirty="0" smtClean="0">
                <a:solidFill>
                  <a:srgbClr val="FFFFFF"/>
                </a:solidFill>
                <a:latin typeface="Times New Roman"/>
                <a:ea typeface="Cambria"/>
                <a:cs typeface="Times New Roman"/>
              </a:rPr>
              <a:t>And why not do evil that good may come?—as some people slanderously charge us with saying. Their condemnation is just. </a:t>
            </a:r>
            <a:endParaRPr lang="en-US" sz="28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7431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US" sz="3200" b="1" baseline="30000" dirty="0" smtClean="0">
                <a:solidFill>
                  <a:srgbClr val="FFFFFF"/>
                </a:solidFill>
                <a:latin typeface="Times New Roman"/>
                <a:ea typeface="Cambria"/>
                <a:cs typeface="Times New Roman"/>
              </a:rPr>
              <a:t>9 </a:t>
            </a:r>
            <a:r>
              <a:rPr lang="en-US" sz="3200" dirty="0" smtClean="0">
                <a:solidFill>
                  <a:srgbClr val="FFFFFF"/>
                </a:solidFill>
                <a:latin typeface="Times New Roman"/>
                <a:ea typeface="Cambria"/>
                <a:cs typeface="Times New Roman"/>
              </a:rPr>
              <a:t>What then? Are we Jews any better off? No, not at all. For we have already charged that all, both Jews and Greeks, are under sin, </a:t>
            </a:r>
            <a:r>
              <a:rPr lang="en-US" sz="3200" b="1" baseline="30000" dirty="0" smtClean="0">
                <a:solidFill>
                  <a:srgbClr val="FFFFFF"/>
                </a:solidFill>
                <a:latin typeface="Times New Roman"/>
                <a:ea typeface="Cambria"/>
                <a:cs typeface="Times New Roman"/>
              </a:rPr>
              <a:t>10 </a:t>
            </a:r>
            <a:r>
              <a:rPr lang="en-US" sz="3200" dirty="0" smtClean="0">
                <a:solidFill>
                  <a:srgbClr val="FFFFFF"/>
                </a:solidFill>
                <a:latin typeface="Times New Roman"/>
                <a:ea typeface="Cambria"/>
                <a:cs typeface="Times New Roman"/>
              </a:rPr>
              <a:t>as it is written: </a:t>
            </a:r>
          </a:p>
          <a:p>
            <a:pPr marL="609600" indent="-609600">
              <a:lnSpc>
                <a:spcPct val="115000"/>
              </a:lnSpc>
              <a:spcAft>
                <a:spcPts val="0"/>
              </a:spcAft>
              <a:tabLst>
                <a:tab pos="127000" algn="r"/>
                <a:tab pos="254000" algn="l"/>
              </a:tabLst>
            </a:pPr>
            <a:r>
              <a:rPr lang="en-US" sz="3200" dirty="0" smtClean="0">
                <a:solidFill>
                  <a:srgbClr val="FFFFFF"/>
                </a:solidFill>
                <a:latin typeface="Times New Roman"/>
                <a:ea typeface="Cambria"/>
                <a:cs typeface="Times New Roman"/>
              </a:rPr>
              <a:t>		“None is righteous, no, not one; </a:t>
            </a:r>
          </a:p>
          <a:p>
            <a:pPr marL="609600" indent="-609600">
              <a:lnSpc>
                <a:spcPct val="115000"/>
              </a:lnSpc>
              <a:spcAft>
                <a:spcPts val="0"/>
              </a:spcAft>
              <a:tabLst>
                <a:tab pos="127000" algn="r"/>
                <a:tab pos="406400" algn="l"/>
              </a:tabLst>
            </a:pPr>
            <a:r>
              <a:rPr lang="en-US" sz="3200" dirty="0" smtClean="0">
                <a:solidFill>
                  <a:srgbClr val="FFFFFF"/>
                </a:solidFill>
                <a:latin typeface="Times New Roman"/>
                <a:ea typeface="Cambria"/>
                <a:cs typeface="Times New Roman"/>
              </a:rPr>
              <a:t>	</a:t>
            </a:r>
            <a:r>
              <a:rPr lang="en-US" sz="3200" b="1" baseline="30000" dirty="0" smtClean="0">
                <a:solidFill>
                  <a:srgbClr val="FFFFFF"/>
                </a:solidFill>
                <a:latin typeface="Times New Roman"/>
                <a:ea typeface="Cambria"/>
                <a:cs typeface="Times New Roman"/>
              </a:rPr>
              <a:t>11 </a:t>
            </a:r>
            <a:r>
              <a:rPr lang="en-US" sz="3200" dirty="0" smtClean="0">
                <a:solidFill>
                  <a:srgbClr val="FFFFFF"/>
                </a:solidFill>
                <a:latin typeface="Times New Roman"/>
                <a:ea typeface="Cambria"/>
                <a:cs typeface="Times New Roman"/>
              </a:rPr>
              <a:t>	no one understands; </a:t>
            </a:r>
          </a:p>
          <a:p>
            <a:pPr marL="609600" indent="-203200">
              <a:lnSpc>
                <a:spcPct val="115000"/>
              </a:lnSpc>
              <a:spcAft>
                <a:spcPts val="0"/>
              </a:spcAft>
            </a:pPr>
            <a:r>
              <a:rPr lang="en-US" sz="3200" dirty="0" smtClean="0">
                <a:solidFill>
                  <a:srgbClr val="FFFFFF"/>
                </a:solidFill>
                <a:latin typeface="Times New Roman"/>
                <a:ea typeface="Cambria"/>
                <a:cs typeface="Times New Roman"/>
              </a:rPr>
              <a:t>no one seeks for God. </a:t>
            </a:r>
          </a:p>
          <a:p>
            <a:pPr marL="609600" indent="-609600">
              <a:lnSpc>
                <a:spcPct val="115000"/>
              </a:lnSpc>
              <a:spcAft>
                <a:spcPts val="0"/>
              </a:spcAft>
              <a:tabLst>
                <a:tab pos="127000" algn="r"/>
                <a:tab pos="254000" algn="l"/>
              </a:tabLst>
            </a:pPr>
            <a:r>
              <a:rPr lang="en-US" sz="3200" dirty="0" smtClean="0">
                <a:solidFill>
                  <a:srgbClr val="FFFFFF"/>
                </a:solidFill>
                <a:latin typeface="Times New Roman"/>
                <a:ea typeface="Cambria"/>
                <a:cs typeface="Times New Roman"/>
              </a:rPr>
              <a:t>	</a:t>
            </a:r>
            <a:r>
              <a:rPr lang="en-US" sz="3200" b="1" baseline="30000" dirty="0" smtClean="0">
                <a:solidFill>
                  <a:srgbClr val="FFFFFF"/>
                </a:solidFill>
                <a:latin typeface="Times New Roman"/>
                <a:ea typeface="Cambria"/>
                <a:cs typeface="Times New Roman"/>
              </a:rPr>
              <a:t>12 </a:t>
            </a:r>
            <a:r>
              <a:rPr lang="en-US" sz="3200" dirty="0" smtClean="0">
                <a:solidFill>
                  <a:srgbClr val="FFFFFF"/>
                </a:solidFill>
                <a:latin typeface="Times New Roman"/>
                <a:ea typeface="Cambria"/>
                <a:cs typeface="Times New Roman"/>
              </a:rPr>
              <a:t>	All have turned aside; together they have become worthless; </a:t>
            </a:r>
          </a:p>
          <a:p>
            <a:pPr marL="609600" indent="-203200">
              <a:lnSpc>
                <a:spcPct val="115000"/>
              </a:lnSpc>
              <a:spcAft>
                <a:spcPts val="0"/>
              </a:spcAft>
            </a:pPr>
            <a:r>
              <a:rPr lang="en-US" sz="3200" dirty="0" smtClean="0">
                <a:solidFill>
                  <a:srgbClr val="FFFFFF"/>
                </a:solidFill>
                <a:latin typeface="Times New Roman"/>
                <a:ea typeface="Cambria"/>
                <a:cs typeface="Times New Roman"/>
              </a:rPr>
              <a:t>no one does good, </a:t>
            </a:r>
          </a:p>
          <a:p>
            <a:pPr marL="609600" indent="-203200">
              <a:lnSpc>
                <a:spcPct val="115000"/>
              </a:lnSpc>
              <a:spcAft>
                <a:spcPts val="0"/>
              </a:spcAft>
            </a:pPr>
            <a:r>
              <a:rPr lang="en-US" sz="3200" dirty="0" smtClean="0">
                <a:solidFill>
                  <a:srgbClr val="FFFFFF"/>
                </a:solidFill>
                <a:latin typeface="Times New Roman"/>
                <a:ea typeface="Cambria"/>
                <a:cs typeface="Times New Roman"/>
              </a:rPr>
              <a:t>not even one.”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26970</TotalTime>
  <Words>1098</Words>
  <Application>Microsoft Macintosh PowerPoint</Application>
  <PresentationFormat>On-screen Show (16:10)</PresentationFormat>
  <Paragraphs>75</Paragraphs>
  <Slides>13</Slides>
  <Notes>1</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UC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256</cp:revision>
  <cp:lastPrinted>2016-06-02T01:48:01Z</cp:lastPrinted>
  <dcterms:created xsi:type="dcterms:W3CDTF">2016-06-01T23:29:36Z</dcterms:created>
  <dcterms:modified xsi:type="dcterms:W3CDTF">2016-06-02T02:01:06Z</dcterms:modified>
</cp:coreProperties>
</file>